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7" r:id="rId9"/>
    <p:sldId id="262" r:id="rId10"/>
    <p:sldId id="268" r:id="rId11"/>
    <p:sldId id="261" r:id="rId12"/>
    <p:sldId id="265" r:id="rId13"/>
    <p:sldId id="269" r:id="rId14"/>
    <p:sldId id="270" r:id="rId15"/>
    <p:sldId id="271" r:id="rId16"/>
    <p:sldId id="266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cat>
            <c:strRef>
              <c:f>Sheet1!$B$1:$I$1</c:f>
              <c:strCache>
                <c:ptCount val="8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</c:strCache>
            </c:strRef>
          </c:cat>
          <c:val>
            <c:numRef>
              <c:f>Sheet1!$B$2:$I$2</c:f>
              <c:numCache>
                <c:formatCode>General</c:formatCode>
                <c:ptCount val="8"/>
                <c:pt idx="0">
                  <c:v>113</c:v>
                </c:pt>
                <c:pt idx="1">
                  <c:v>65</c:v>
                </c:pt>
                <c:pt idx="2">
                  <c:v>14</c:v>
                </c:pt>
                <c:pt idx="3">
                  <c:v>0</c:v>
                </c:pt>
                <c:pt idx="4">
                  <c:v>3</c:v>
                </c:pt>
                <c:pt idx="5">
                  <c:v>16</c:v>
                </c:pt>
                <c:pt idx="6">
                  <c:v>22</c:v>
                </c:pt>
                <c:pt idx="7">
                  <c:v>21</c:v>
                </c:pt>
              </c:numCache>
            </c:numRef>
          </c:val>
        </c:ser>
        <c:ser>
          <c:idx val="1"/>
          <c:order val="1"/>
          <c:spPr>
            <a:solidFill>
              <a:srgbClr val="FFC000"/>
            </a:solidFill>
          </c:spPr>
          <c:invertIfNegative val="0"/>
          <c:cat>
            <c:strRef>
              <c:f>Sheet1!$B$1:$I$1</c:f>
              <c:strCache>
                <c:ptCount val="8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</c:strCache>
            </c:strRef>
          </c:cat>
          <c:val>
            <c:numRef>
              <c:f>Sheet1!$B$3:$I$3</c:f>
              <c:numCache>
                <c:formatCode>General</c:formatCode>
                <c:ptCount val="8"/>
                <c:pt idx="0">
                  <c:v>348</c:v>
                </c:pt>
                <c:pt idx="1">
                  <c:v>254</c:v>
                </c:pt>
                <c:pt idx="2">
                  <c:v>11</c:v>
                </c:pt>
                <c:pt idx="3">
                  <c:v>24</c:v>
                </c:pt>
                <c:pt idx="4">
                  <c:v>23</c:v>
                </c:pt>
                <c:pt idx="5">
                  <c:v>66</c:v>
                </c:pt>
                <c:pt idx="6">
                  <c:v>116</c:v>
                </c:pt>
                <c:pt idx="7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4802304"/>
        <c:axId val="74803840"/>
        <c:axId val="0"/>
      </c:bar3DChart>
      <c:catAx>
        <c:axId val="74802304"/>
        <c:scaling>
          <c:orientation val="minMax"/>
        </c:scaling>
        <c:delete val="0"/>
        <c:axPos val="b"/>
        <c:majorTickMark val="out"/>
        <c:minorTickMark val="none"/>
        <c:tickLblPos val="nextTo"/>
        <c:crossAx val="74803840"/>
        <c:crosses val="autoZero"/>
        <c:auto val="1"/>
        <c:lblAlgn val="ctr"/>
        <c:lblOffset val="100"/>
        <c:noMultiLvlLbl val="0"/>
      </c:catAx>
      <c:valAx>
        <c:axId val="748038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74802304"/>
        <c:crosses val="autoZero"/>
        <c:crossBetween val="between"/>
      </c:valAx>
    </c:plotArea>
    <c:plotVisOnly val="1"/>
    <c:dispBlanksAs val="gap"/>
    <c:showDLblsOverMax val="0"/>
  </c:chart>
  <c:spPr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cat>
            <c:strRef>
              <c:f>Sheet1!$B$5:$I$5</c:f>
              <c:strCache>
                <c:ptCount val="8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</c:strCache>
            </c:strRef>
          </c:cat>
          <c:val>
            <c:numRef>
              <c:f>Sheet1!$B$6:$I$6</c:f>
              <c:numCache>
                <c:formatCode>General</c:formatCode>
                <c:ptCount val="8"/>
                <c:pt idx="0">
                  <c:v>5</c:v>
                </c:pt>
                <c:pt idx="1">
                  <c:v>14</c:v>
                </c:pt>
                <c:pt idx="2">
                  <c:v>52</c:v>
                </c:pt>
                <c:pt idx="3">
                  <c:v>0</c:v>
                </c:pt>
                <c:pt idx="4">
                  <c:v>171</c:v>
                </c:pt>
                <c:pt idx="5">
                  <c:v>121</c:v>
                </c:pt>
                <c:pt idx="6">
                  <c:v>59</c:v>
                </c:pt>
                <c:pt idx="7">
                  <c:v>32</c:v>
                </c:pt>
              </c:numCache>
            </c:numRef>
          </c:val>
        </c:ser>
        <c:ser>
          <c:idx val="1"/>
          <c:order val="1"/>
          <c:spPr>
            <a:solidFill>
              <a:srgbClr val="FFC000"/>
            </a:solidFill>
          </c:spPr>
          <c:invertIfNegative val="0"/>
          <c:cat>
            <c:strRef>
              <c:f>Sheet1!$B$5:$I$5</c:f>
              <c:strCache>
                <c:ptCount val="8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</c:strCache>
            </c:strRef>
          </c:cat>
          <c:val>
            <c:numRef>
              <c:f>Sheet1!$B$7:$I$7</c:f>
              <c:numCache>
                <c:formatCode>General</c:formatCode>
                <c:ptCount val="8"/>
                <c:pt idx="0">
                  <c:v>61</c:v>
                </c:pt>
                <c:pt idx="1">
                  <c:v>83</c:v>
                </c:pt>
                <c:pt idx="2">
                  <c:v>71</c:v>
                </c:pt>
                <c:pt idx="3">
                  <c:v>0</c:v>
                </c:pt>
                <c:pt idx="4">
                  <c:v>26</c:v>
                </c:pt>
                <c:pt idx="5">
                  <c:v>52</c:v>
                </c:pt>
                <c:pt idx="6">
                  <c:v>75</c:v>
                </c:pt>
                <c:pt idx="7">
                  <c:v>110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4649600"/>
        <c:axId val="74651136"/>
        <c:axId val="0"/>
      </c:bar3DChart>
      <c:catAx>
        <c:axId val="74649600"/>
        <c:scaling>
          <c:orientation val="minMax"/>
        </c:scaling>
        <c:delete val="0"/>
        <c:axPos val="b"/>
        <c:majorTickMark val="out"/>
        <c:minorTickMark val="none"/>
        <c:tickLblPos val="nextTo"/>
        <c:crossAx val="74651136"/>
        <c:crosses val="autoZero"/>
        <c:auto val="1"/>
        <c:lblAlgn val="ctr"/>
        <c:lblOffset val="100"/>
        <c:noMultiLvlLbl val="0"/>
      </c:catAx>
      <c:valAx>
        <c:axId val="746511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746496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58580-403D-4348-A82A-CDD9CC433F41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27C18-2EC7-4F98-A5D8-9FC2D218E4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4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5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447800"/>
            <a:ext cx="8229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406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0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1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68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4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0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7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9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1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88124-9FFF-45CA-852A-D75FEB9BB04A}" type="datetimeFigureOut">
              <a:rPr lang="en-US" smtClean="0"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ACC1-0DB4-4421-85AE-26CDFE5D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5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10</a:t>
            </a:r>
            <a:r>
              <a:rPr lang="en-US" sz="5400" b="1" baseline="3000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Iran Internet </a:t>
            </a:r>
            <a:b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Contest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Solution Sketches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0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Statistics (Submission to Solve)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300438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861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 (Fastest to Average)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7030861"/>
              </p:ext>
            </p:extLst>
          </p:nvPr>
        </p:nvGraphicFramePr>
        <p:xfrm>
          <a:off x="152400" y="1752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363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A: Setting up a Football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113 correct solutions (best 5)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 each student and each position, check the constraints and output accordingly!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62200"/>
            <a:ext cx="6868150" cy="157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53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B: Fractals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65 correct solutions (best 14)</a:t>
                </a:r>
                <a:endParaRPr lang="en-US" dirty="0"/>
              </a:p>
              <a:p>
                <a:r>
                  <a:rPr lang="en-US" dirty="0" smtClean="0"/>
                  <a:t>String of ‘-’ and ‘ ‘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 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Recursive construction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Question: specified index is ‘-’ or ‘ ‘?</a:t>
                </a:r>
              </a:p>
              <a:p>
                <a:r>
                  <a:rPr lang="en-US" dirty="0" smtClean="0"/>
                  <a:t>Solve recursively! 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𝑶</m:t>
                    </m:r>
                    <m:r>
                      <a:rPr lang="en-US" b="1" i="1" smtClean="0"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en-US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0" smtClean="0">
                            <a:latin typeface="Cambria Math"/>
                          </a:rPr>
                          <m:t>𝐥𝐨𝐠</m:t>
                        </m:r>
                      </m:fName>
                      <m:e>
                        <m:r>
                          <a:rPr lang="en-US" b="1" i="1" smtClean="0">
                            <a:latin typeface="Cambria Math"/>
                          </a:rPr>
                          <m:t>𝒏</m:t>
                        </m:r>
                        <m:r>
                          <a:rPr lang="en-US" b="1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b="1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88"/>
          <a:stretch/>
        </p:blipFill>
        <p:spPr bwMode="auto">
          <a:xfrm>
            <a:off x="1891146" y="3040638"/>
            <a:ext cx="5080358" cy="30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56" b="49909"/>
          <a:stretch/>
        </p:blipFill>
        <p:spPr bwMode="auto">
          <a:xfrm>
            <a:off x="1891146" y="3335914"/>
            <a:ext cx="5080358" cy="40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8122"/>
          <a:stretch/>
        </p:blipFill>
        <p:spPr bwMode="auto">
          <a:xfrm>
            <a:off x="1891146" y="3737696"/>
            <a:ext cx="5080358" cy="45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69"/>
          <a:stretch/>
        </p:blipFill>
        <p:spPr bwMode="auto">
          <a:xfrm>
            <a:off x="1886886" y="4196195"/>
            <a:ext cx="5080358" cy="29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81400" y="3040638"/>
            <a:ext cx="1676400" cy="1455162"/>
          </a:xfrm>
          <a:prstGeom prst="rect">
            <a:avLst/>
          </a:prstGeom>
          <a:solidFill>
            <a:srgbClr val="C0504D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918855" y="3048000"/>
            <a:ext cx="5015345" cy="1455162"/>
            <a:chOff x="1918855" y="3048000"/>
            <a:chExt cx="5015345" cy="1455162"/>
          </a:xfrm>
        </p:grpSpPr>
        <p:sp>
          <p:nvSpPr>
            <p:cNvPr id="10" name="Rectangle 9"/>
            <p:cNvSpPr/>
            <p:nvPr/>
          </p:nvSpPr>
          <p:spPr>
            <a:xfrm>
              <a:off x="5257800" y="3048000"/>
              <a:ext cx="1676400" cy="1455162"/>
            </a:xfrm>
            <a:prstGeom prst="rect">
              <a:avLst/>
            </a:prstGeom>
            <a:solidFill>
              <a:srgbClr val="C0504D">
                <a:alpha val="4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18855" y="3048000"/>
              <a:ext cx="1676400" cy="1455162"/>
            </a:xfrm>
            <a:prstGeom prst="rect">
              <a:avLst/>
            </a:prstGeom>
            <a:solidFill>
              <a:srgbClr val="C0504D">
                <a:alpha val="4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811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G: Electing SSC Chair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22 correct solutions (best 59)</a:t>
                </a:r>
              </a:p>
              <a:p>
                <a:r>
                  <a:rPr lang="en-US" dirty="0" smtClean="0"/>
                  <a:t>Rules in one round:</a:t>
                </a:r>
              </a:p>
              <a:p>
                <a:pPr lvl="1"/>
                <a:r>
                  <a:rPr lang="en-US" dirty="0" smtClean="0"/>
                  <a:t>If someone has majority of votes (among </a:t>
                </a:r>
                <a:r>
                  <a:rPr lang="en-US" dirty="0" err="1" smtClean="0"/>
                  <a:t>viables</a:t>
                </a:r>
                <a:r>
                  <a:rPr lang="en-US" dirty="0" smtClean="0"/>
                  <a:t>) he is chosen</a:t>
                </a:r>
              </a:p>
              <a:p>
                <a:pPr lvl="1"/>
                <a:r>
                  <a:rPr lang="en-US" dirty="0" smtClean="0"/>
                  <a:t>Otherwise all with the least number of votes eliminated </a:t>
                </a:r>
                <a:r>
                  <a:rPr lang="en-US" b="1" dirty="0" smtClean="0"/>
                  <a:t>simultaneously</a:t>
                </a:r>
                <a:r>
                  <a:rPr lang="en-US" dirty="0" smtClean="0"/>
                  <a:t> and </a:t>
                </a:r>
                <a:r>
                  <a:rPr lang="en-US" b="1" dirty="0" smtClean="0"/>
                  <a:t>forever.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#</m:t>
                    </m:r>
                    <m:r>
                      <a:rPr lang="en-US" b="0" i="1" smtClean="0">
                        <a:latin typeface="Cambria Math"/>
                      </a:rPr>
                      <m:t>𝑐𝑎𝑛𝑑𝑖𝑑𝑎𝑡𝑒𝑠</m:t>
                    </m:r>
                    <m:r>
                      <a:rPr lang="en-US" b="0" i="1" smtClean="0">
                        <a:latin typeface="Cambria Math"/>
                      </a:rPr>
                      <m:t>≤1000⇒#</m:t>
                    </m:r>
                    <m:r>
                      <a:rPr lang="en-US" b="0" i="1" smtClean="0">
                        <a:latin typeface="Cambria Math"/>
                      </a:rPr>
                      <m:t>𝑟𝑜𝑢𝑛𝑑𝑠</m:t>
                    </m:r>
                    <m:r>
                      <a:rPr lang="en-US" b="0" i="1" smtClean="0">
                        <a:latin typeface="Cambria Math"/>
                      </a:rPr>
                      <m:t>≤1000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Simulating each round </a:t>
                </a:r>
              </a:p>
              <a:p>
                <a:pPr lvl="1"/>
                <a:r>
                  <a:rPr lang="en-US" dirty="0" smtClean="0"/>
                  <a:t>Find number of votes for each candidate (max, min)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#</m:t>
                        </m:r>
                        <m:r>
                          <a:rPr lang="en-US" b="0" i="1" smtClean="0">
                            <a:latin typeface="Cambria Math"/>
                          </a:rPr>
                          <m:t>𝑣𝑜𝑡𝑒𝑟𝑠</m:t>
                        </m:r>
                      </m:e>
                    </m:d>
                  </m:oMath>
                </a14:m>
                <a:endParaRPr lang="en-US" b="0" dirty="0" smtClean="0"/>
              </a:p>
              <a:p>
                <a:r>
                  <a:rPr lang="en-US" dirty="0" smtClean="0"/>
                  <a:t>Overall solution: simulate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#</m:t>
                    </m:r>
                    <m:r>
                      <a:rPr lang="en-US" b="0" i="1" smtClean="0">
                        <a:latin typeface="Cambria Math"/>
                      </a:rPr>
                      <m:t>𝑟𝑜𝑢𝑛𝑑𝑠</m:t>
                    </m:r>
                  </m:oMath>
                </a14:m>
                <a:r>
                  <a:rPr lang="en-US" dirty="0" smtClean="0"/>
                  <a:t> rounds</a:t>
                </a: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𝑶</m:t>
                    </m:r>
                    <m:r>
                      <a:rPr lang="en-US" b="1" i="1" smtClean="0">
                        <a:latin typeface="Cambria Math"/>
                      </a:rPr>
                      <m:t>(#</m:t>
                    </m:r>
                    <m:r>
                      <a:rPr lang="en-US" b="1" i="1" smtClean="0">
                        <a:latin typeface="Cambria Math"/>
                      </a:rPr>
                      <m:t>𝒓𝒐𝒖𝒏𝒅𝒔</m:t>
                    </m:r>
                    <m:r>
                      <a:rPr lang="en-US" b="1" i="1" smtClean="0">
                        <a:latin typeface="Cambria Math"/>
                      </a:rPr>
                      <m:t> ×#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𝒗𝒐𝒕𝒆𝒓𝒔</m:t>
                    </m:r>
                    <m:r>
                      <a:rPr lang="en-US" b="1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b="1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090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H: Mastermind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21 correct solutions (best 32)</a:t>
            </a:r>
          </a:p>
          <a:p>
            <a:r>
              <a:rPr lang="en-US" dirty="0" smtClean="0"/>
              <a:t>Code-maker chooses code:</a:t>
            </a:r>
          </a:p>
          <a:p>
            <a:pPr lvl="1"/>
            <a:r>
              <a:rPr lang="en-US" dirty="0" smtClean="0"/>
              <a:t>N number in range [1, k]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Code-breaker makes some guesses:</a:t>
            </a:r>
          </a:p>
          <a:p>
            <a:pPr lvl="1"/>
            <a:r>
              <a:rPr lang="en-US" dirty="0" smtClean="0"/>
              <a:t>Similar to code</a:t>
            </a:r>
          </a:p>
          <a:p>
            <a:pPr lvl="1"/>
            <a:r>
              <a:rPr lang="en-US" dirty="0" smtClean="0"/>
              <a:t>Code-maker gives a hint:</a:t>
            </a:r>
          </a:p>
          <a:p>
            <a:pPr lvl="2"/>
            <a:r>
              <a:rPr lang="en-US" b="1" dirty="0" smtClean="0"/>
              <a:t>Black points: </a:t>
            </a:r>
            <a:r>
              <a:rPr lang="en-US" dirty="0" smtClean="0"/>
              <a:t>correctly guessed slots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White points: </a:t>
            </a:r>
            <a:r>
              <a:rPr lang="en-US" dirty="0" smtClean="0"/>
              <a:t>correct number is different slots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057525"/>
            <a:ext cx="20955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37" y="5638800"/>
            <a:ext cx="202882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970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H: Mastermind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You should find consistent  </a:t>
                </a:r>
                <a:r>
                  <a:rPr lang="en-US" dirty="0" smtClean="0"/>
                  <a:t>solution</a:t>
                </a:r>
              </a:p>
              <a:p>
                <a:r>
                  <a:rPr lang="en-US" dirty="0" smtClean="0"/>
                  <a:t>Search space  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</a:rPr>
                      <m:t>#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S</m:t>
                    </m:r>
                    <m:r>
                      <a:rPr lang="en-US" b="0" i="0" smtClean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≤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r>
                  <a:rPr lang="en-US" dirty="0" smtClean="0"/>
                  <a:t>Each solution should be checked against all guesses.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#</m:t>
                    </m:r>
                    <m:r>
                      <a:rPr lang="en-US" b="0" i="1" smtClean="0">
                        <a:latin typeface="Cambria Math"/>
                      </a:rPr>
                      <m:t>𝐺</m:t>
                    </m:r>
                    <m:r>
                      <a:rPr lang="en-US" b="0" i="1" smtClean="0">
                        <a:latin typeface="Cambria Math"/>
                      </a:rPr>
                      <m:t>≤100)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Each guess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r>
                      <a:rPr lang="en-US" b="0" i="1" smtClean="0">
                        <a:latin typeface="Cambria Math"/>
                      </a:rPr>
                      <m:t>(#</m:t>
                    </m:r>
                    <m:r>
                      <a:rPr lang="en-US" b="0" i="1" smtClean="0">
                        <a:latin typeface="Cambria Math"/>
                      </a:rPr>
                      <m:t>𝑁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Overall: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𝑶</m:t>
                    </m:r>
                    <m:d>
                      <m:dPr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</a:rPr>
                          <m:t>#</m:t>
                        </m:r>
                        <m:r>
                          <a:rPr lang="en-US" b="1" i="1" smtClean="0">
                            <a:latin typeface="Cambria Math"/>
                          </a:rPr>
                          <m:t>𝑺</m:t>
                        </m:r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×#</m:t>
                        </m:r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𝑮</m:t>
                        </m:r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×#</m:t>
                        </m:r>
                        <m:r>
                          <a:rPr lang="en-US" b="1" i="1" smtClean="0">
                            <a:latin typeface="Cambria Math"/>
                            <a:ea typeface="Cambria Math"/>
                          </a:rPr>
                          <m:t>𝑵</m:t>
                        </m:r>
                      </m:e>
                    </m:d>
                  </m:oMath>
                </a14:m>
                <a:endParaRPr lang="en-US" b="1" dirty="0" smtClean="0"/>
              </a:p>
              <a:p>
                <a:pPr lvl="1"/>
                <a:r>
                  <a:rPr lang="en-US" dirty="0" smtClean="0"/>
                  <a:t>In reality guesses impose restriction, so running time would be much less!</a:t>
                </a:r>
              </a:p>
              <a:p>
                <a:pPr lvl="1"/>
                <a:endParaRPr lang="en-US" dirty="0"/>
              </a:p>
              <a:p>
                <a:r>
                  <a:rPr lang="en-US" dirty="0" smtClean="0"/>
                  <a:t>Faster solution: use </a:t>
                </a:r>
                <a:r>
                  <a:rPr lang="en-US" b="1" dirty="0" smtClean="0"/>
                  <a:t>Branch and Bound </a:t>
                </a:r>
                <a:r>
                  <a:rPr lang="en-US" dirty="0" smtClean="0"/>
                  <a:t>technique.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59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F: Auctions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16 correct solutions (best 121)</a:t>
            </a:r>
          </a:p>
          <a:p>
            <a:r>
              <a:rPr lang="en-US" i="1" dirty="0" smtClean="0"/>
              <a:t>k</a:t>
            </a:r>
            <a:r>
              <a:rPr lang="en-US" dirty="0" smtClean="0"/>
              <a:t> items to be sold</a:t>
            </a:r>
          </a:p>
          <a:p>
            <a:r>
              <a:rPr lang="en-US" i="1" dirty="0" smtClean="0"/>
              <a:t>m</a:t>
            </a:r>
            <a:r>
              <a:rPr lang="en-US" dirty="0" smtClean="0"/>
              <a:t> bidders</a:t>
            </a:r>
          </a:p>
          <a:p>
            <a:r>
              <a:rPr lang="en-US" i="1" dirty="0" smtClean="0"/>
              <a:t>n</a:t>
            </a:r>
            <a:r>
              <a:rPr lang="en-US" dirty="0" smtClean="0"/>
              <a:t> bids on items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37" y="3810000"/>
            <a:ext cx="663526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43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F: Auctions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Event processing</a:t>
                </a:r>
              </a:p>
              <a:p>
                <a:pPr lvl="1"/>
                <a:r>
                  <a:rPr lang="en-US" dirty="0" smtClean="0"/>
                  <a:t>Sort events by time</a:t>
                </a:r>
              </a:p>
              <a:p>
                <a:pPr lvl="1"/>
                <a:r>
                  <a:rPr lang="en-US" dirty="0" smtClean="0"/>
                  <a:t>For each appropriate </a:t>
                </a:r>
                <a:r>
                  <a:rPr lang="en-US" b="1" dirty="0" smtClean="0"/>
                  <a:t>bid event</a:t>
                </a:r>
                <a:r>
                  <a:rPr lang="en-US" dirty="0" smtClean="0"/>
                  <a:t>, recalculate best bid amount on item</a:t>
                </a:r>
              </a:p>
              <a:p>
                <a:pPr lvl="1"/>
                <a:r>
                  <a:rPr lang="en-US" dirty="0" smtClean="0"/>
                  <a:t>For each </a:t>
                </a:r>
                <a:r>
                  <a:rPr lang="en-US" b="1" dirty="0" smtClean="0"/>
                  <a:t>sell event</a:t>
                </a:r>
                <a:r>
                  <a:rPr lang="en-US" dirty="0" smtClean="0"/>
                  <a:t>, sell the item to best fitting event (if any)</a:t>
                </a: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𝑶</m:t>
                    </m:r>
                    <m:d>
                      <m:dPr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𝒏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b="1" i="1" smtClean="0">
                                <a:latin typeface="Cambria Math"/>
                              </a:rPr>
                              <m:t>𝒌</m:t>
                            </m:r>
                          </m:e>
                        </m:d>
                        <m:func>
                          <m:func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US" b="1" i="0" smtClean="0">
                                <a:latin typeface="Cambria Math"/>
                              </a:rPr>
                              <m:t>𝐥𝐨𝐠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latin typeface="Cambria Math"/>
                                  </a:rPr>
                                  <m:t>𝒏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𝒌</m:t>
                                </m:r>
                              </m:e>
                            </m:d>
                          </m:e>
                        </m:func>
                        <m:r>
                          <a:rPr lang="en-US" b="1" i="1" smtClean="0"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latin typeface="Cambria Math"/>
                          </a:rPr>
                          <m:t>𝒏𝒎</m:t>
                        </m:r>
                      </m:e>
                    </m:d>
                  </m:oMath>
                </a14:m>
                <a:endParaRPr lang="en-US" b="1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Watch for:</a:t>
                </a:r>
              </a:p>
              <a:p>
                <a:pPr lvl="1"/>
                <a:r>
                  <a:rPr lang="en-US" dirty="0" smtClean="0"/>
                  <a:t>Insufficient money at sell event for last best known event</a:t>
                </a:r>
              </a:p>
              <a:p>
                <a:pPr lvl="1"/>
                <a:r>
                  <a:rPr lang="en-US" dirty="0" smtClean="0"/>
                  <a:t>Bids below the minimum price of item</a:t>
                </a:r>
              </a:p>
              <a:p>
                <a:pPr lvl="1"/>
                <a:r>
                  <a:rPr lang="en-US" dirty="0" smtClean="0"/>
                  <a:t>Items that are not sold at all</a:t>
                </a:r>
              </a:p>
              <a:p>
                <a:pPr lvl="1"/>
                <a:endParaRPr lang="en-US" dirty="0" smtClean="0"/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831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C: Cutting a Cake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14 correct solutions (best 52)</a:t>
                </a:r>
              </a:p>
              <a:p>
                <a:r>
                  <a:rPr lang="en-US" dirty="0" smtClean="0"/>
                  <a:t>100x100 cake</a:t>
                </a:r>
              </a:p>
              <a:p>
                <a:r>
                  <a:rPr lang="en-US" dirty="0" smtClean="0"/>
                  <a:t>Start somewhere  and follow</a:t>
                </a:r>
              </a:p>
              <a:p>
                <a:pPr marL="0" indent="0">
                  <a:buNone/>
                </a:pPr>
                <a:r>
                  <a:rPr lang="en-US" dirty="0" smtClean="0"/>
                  <a:t>cut commands in different</a:t>
                </a:r>
              </a:p>
              <a:p>
                <a:pPr marL="0" indent="0">
                  <a:buNone/>
                </a:pPr>
                <a:r>
                  <a:rPr lang="en-US" dirty="0" smtClean="0"/>
                  <a:t>directions</a:t>
                </a:r>
              </a:p>
              <a:p>
                <a:endParaRPr lang="en-US" dirty="0"/>
              </a:p>
              <a:p>
                <a:r>
                  <a:rPr lang="en-US" dirty="0" smtClean="0"/>
                  <a:t>Solution: block edges</a:t>
                </a:r>
              </a:p>
              <a:p>
                <a:r>
                  <a:rPr lang="en-US" dirty="0" smtClean="0"/>
                  <a:t>Use DFS or similar to find</a:t>
                </a:r>
              </a:p>
              <a:p>
                <a:pPr marL="0" indent="0">
                  <a:buNone/>
                </a:pPr>
                <a:r>
                  <a:rPr lang="en-US" dirty="0" smtClean="0"/>
                  <a:t>regions not accessible from outside</a:t>
                </a: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𝑶</m:t>
                    </m:r>
                    <m:r>
                      <a:rPr lang="en-US" b="1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b="1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b="1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3" y="2057400"/>
            <a:ext cx="4110037" cy="3968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100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E: Hubs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correct solutions (best 171)</a:t>
            </a:r>
          </a:p>
          <a:p>
            <a:r>
              <a:rPr lang="en-US" dirty="0" smtClean="0"/>
              <a:t>n vertices are divided into </a:t>
            </a:r>
            <a:r>
              <a:rPr lang="en-US" b="1" dirty="0" smtClean="0"/>
              <a:t>two</a:t>
            </a:r>
            <a:r>
              <a:rPr lang="en-US" dirty="0" smtClean="0"/>
              <a:t> groups</a:t>
            </a:r>
          </a:p>
          <a:p>
            <a:r>
              <a:rPr lang="en-US" dirty="0" smtClean="0"/>
              <a:t>Each group has a representative</a:t>
            </a:r>
          </a:p>
          <a:p>
            <a:endParaRPr lang="en-US" dirty="0"/>
          </a:p>
        </p:txBody>
      </p:sp>
      <p:pic>
        <p:nvPicPr>
          <p:cNvPr id="4099" name="Picture 3" descr="C:\Users\ASUS\Desktop\Untitled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76600"/>
            <a:ext cx="6538912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990600" y="3262745"/>
            <a:ext cx="7460456" cy="3276600"/>
            <a:chOff x="990600" y="3262745"/>
            <a:chExt cx="7460456" cy="3276600"/>
          </a:xfrm>
        </p:grpSpPr>
        <p:sp>
          <p:nvSpPr>
            <p:cNvPr id="4" name="Oval 3"/>
            <p:cNvSpPr/>
            <p:nvPr/>
          </p:nvSpPr>
          <p:spPr>
            <a:xfrm>
              <a:off x="990600" y="3352800"/>
              <a:ext cx="3276600" cy="3124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5181600" y="3262745"/>
              <a:ext cx="3269456" cy="32766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704699" y="3408402"/>
            <a:ext cx="3909433" cy="369332"/>
            <a:chOff x="2704699" y="3408402"/>
            <a:chExt cx="3909433" cy="369332"/>
          </a:xfrm>
        </p:grpSpPr>
        <p:sp>
          <p:nvSpPr>
            <p:cNvPr id="6" name="TextBox 5"/>
            <p:cNvSpPr txBox="1"/>
            <p:nvPr/>
          </p:nvSpPr>
          <p:spPr>
            <a:xfrm>
              <a:off x="2704699" y="340840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H1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68176" y="3408402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H2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593742" y="3777734"/>
            <a:ext cx="6412158" cy="1588532"/>
            <a:chOff x="1593742" y="3777734"/>
            <a:chExt cx="6412158" cy="1588532"/>
          </a:xfrm>
        </p:grpSpPr>
        <p:sp>
          <p:nvSpPr>
            <p:cNvPr id="7" name="TextBox 6"/>
            <p:cNvSpPr txBox="1"/>
            <p:nvPr/>
          </p:nvSpPr>
          <p:spPr>
            <a:xfrm>
              <a:off x="1593742" y="499693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96200" y="4716379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2057400" y="3800907"/>
              <a:ext cx="1060342" cy="1251466"/>
            </a:xfrm>
            <a:prstGeom prst="line">
              <a:avLst/>
            </a:prstGeom>
            <a:ln w="7620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127388" y="3777734"/>
              <a:ext cx="3273412" cy="23173"/>
            </a:xfrm>
            <a:prstGeom prst="line">
              <a:avLst/>
            </a:prstGeom>
            <a:ln w="7620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400800" y="3789320"/>
              <a:ext cx="1295400" cy="1163680"/>
            </a:xfrm>
            <a:prstGeom prst="line">
              <a:avLst/>
            </a:prstGeom>
            <a:ln w="76200"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06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E: Hubs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Use </a:t>
                </a:r>
                <a:r>
                  <a:rPr lang="en-US" dirty="0" smtClean="0"/>
                  <a:t>Floyd-</a:t>
                </a:r>
                <a:r>
                  <a:rPr lang="en-US" dirty="0" err="1" smtClean="0"/>
                  <a:t>Warshall</a:t>
                </a:r>
                <a:r>
                  <a:rPr lang="en-US" dirty="0" smtClean="0"/>
                  <a:t> to </a:t>
                </a:r>
                <a:r>
                  <a:rPr lang="en-US" dirty="0" err="1" smtClean="0"/>
                  <a:t>precompute</a:t>
                </a:r>
                <a:r>
                  <a:rPr lang="en-US" dirty="0" smtClean="0"/>
                  <a:t> the shortest path between each two vertices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For each pair H1 and H2 do: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Assign each vertex to one side to minimize the overall cost?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997744" y="3262745"/>
            <a:ext cx="7460456" cy="3276600"/>
            <a:chOff x="997744" y="3262745"/>
            <a:chExt cx="7460456" cy="3276600"/>
          </a:xfrm>
        </p:grpSpPr>
        <p:pic>
          <p:nvPicPr>
            <p:cNvPr id="4" name="Picture 3" descr="C:\Users\ASUS\Desktop\Untitled-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4944" y="3276600"/>
              <a:ext cx="6538912" cy="30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4"/>
            <p:cNvGrpSpPr/>
            <p:nvPr/>
          </p:nvGrpSpPr>
          <p:grpSpPr>
            <a:xfrm>
              <a:off x="997744" y="3262745"/>
              <a:ext cx="7460456" cy="3276600"/>
              <a:chOff x="990600" y="3262745"/>
              <a:chExt cx="7460456" cy="327660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990600" y="3352800"/>
                <a:ext cx="3276600" cy="31242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5181600" y="3262745"/>
                <a:ext cx="3269456" cy="32766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711843" y="3408402"/>
              <a:ext cx="3909433" cy="369332"/>
              <a:chOff x="2704699" y="3408402"/>
              <a:chExt cx="3909433" cy="369332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704699" y="3408402"/>
                <a:ext cx="445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H1</a:t>
                </a:r>
                <a:endParaRPr lang="en-US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168176" y="3408402"/>
                <a:ext cx="4459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H2</a:t>
                </a:r>
                <a:endParaRPr lang="en-US" dirty="0"/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1721847" y="3777734"/>
            <a:ext cx="1418115" cy="1722337"/>
            <a:chOff x="1721847" y="3777734"/>
            <a:chExt cx="1418115" cy="1722337"/>
          </a:xfrm>
        </p:grpSpPr>
        <p:cxnSp>
          <p:nvCxnSpPr>
            <p:cNvPr id="18" name="Straight Connector 17"/>
            <p:cNvCxnSpPr/>
            <p:nvPr/>
          </p:nvCxnSpPr>
          <p:spPr>
            <a:xfrm flipV="1">
              <a:off x="2039563" y="3777734"/>
              <a:ext cx="1100399" cy="1327666"/>
            </a:xfrm>
            <a:prstGeom prst="line">
              <a:avLst/>
            </a:prstGeom>
            <a:ln w="7620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1721847" y="5130739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7187" y="4256901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(n-1)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408420" y="3440668"/>
            <a:ext cx="4621192" cy="3098677"/>
            <a:chOff x="2408420" y="3440668"/>
            <a:chExt cx="4621192" cy="3098677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3157799" y="3777734"/>
              <a:ext cx="3240499" cy="0"/>
            </a:xfrm>
            <a:prstGeom prst="line">
              <a:avLst/>
            </a:prstGeom>
            <a:ln w="76200"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flipH="1">
              <a:off x="2408420" y="6170013"/>
              <a:ext cx="227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553200" y="6170013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n-x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90999" y="3440668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x(n-x)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6303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E: Hubs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mtClean="0"/>
                  <a:t>Use </a:t>
                </a:r>
                <a:r>
                  <a:rPr lang="en-US" dirty="0" smtClean="0"/>
                  <a:t>dynamic programming:</a:t>
                </a:r>
              </a:p>
              <a:p>
                <a:pPr lvl="1"/>
                <a:r>
                  <a:rPr lang="en-US" dirty="0" smtClean="0"/>
                  <a:t>States: </a:t>
                </a:r>
                <a:r>
                  <a:rPr lang="en-US" i="1" dirty="0" smtClean="0"/>
                  <a:t>(i, l) </a:t>
                </a:r>
                <a:r>
                  <a:rPr lang="en-US" dirty="0" smtClean="0"/>
                  <a:t>meaning we are assigning </a:t>
                </a:r>
                <a:r>
                  <a:rPr lang="en-US" i="1" dirty="0" smtClean="0"/>
                  <a:t>i</a:t>
                </a:r>
                <a:r>
                  <a:rPr lang="en-US" dirty="0" smtClean="0"/>
                  <a:t>-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with </a:t>
                </a:r>
                <a:r>
                  <a:rPr lang="en-US" i="1" dirty="0" smtClean="0"/>
                  <a:t>l</a:t>
                </a:r>
                <a:r>
                  <a:rPr lang="en-US" dirty="0" smtClean="0"/>
                  <a:t> of previous vertices assigned to H1.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Overall running time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𝑶</m:t>
                    </m:r>
                    <m:d>
                      <m:dPr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𝒏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/>
                              </a:rPr>
                              <m:t>𝟒</m:t>
                            </m:r>
                          </m:sup>
                        </m:sSup>
                      </m:e>
                    </m:d>
                  </m:oMath>
                </a14:m>
                <a:endParaRPr lang="en-US" b="1" dirty="0" smtClean="0"/>
              </a:p>
              <a:p>
                <a:pPr lvl="1"/>
                <a:r>
                  <a:rPr lang="en-US" dirty="0" smtClean="0"/>
                  <a:t>runs in time because it is actually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 smtClean="0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0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351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E: </a:t>
            </a:r>
            <a:r>
              <a:rPr lang="en-US" dirty="0" smtClean="0"/>
              <a:t>Hubs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Can we do any better?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Sort and process based on H2-H1.</a:t>
                </a:r>
              </a:p>
              <a:p>
                <a:r>
                  <a:rPr lang="en-US" dirty="0" smtClean="0"/>
                  <a:t>Can be implemented in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𝑶</m:t>
                    </m:r>
                    <m:r>
                      <a:rPr lang="en-US" b="1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func>
                      <m:funcPr>
                        <m:ctrlPr>
                          <a:rPr lang="en-US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0" smtClean="0">
                            <a:latin typeface="Cambria Math"/>
                          </a:rPr>
                          <m:t>𝐥𝐨𝐠</m:t>
                        </m:r>
                      </m:fName>
                      <m:e>
                        <m:d>
                          <m:dPr>
                            <m:ctrlPr>
                              <a:rPr lang="en-US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/>
                              </a:rPr>
                              <m:t>𝒏</m:t>
                            </m:r>
                          </m:e>
                        </m:d>
                      </m:e>
                    </m:func>
                    <m:r>
                      <a:rPr lang="en-US" b="1" i="1" smtClean="0">
                        <a:latin typeface="Cambria Math"/>
                      </a:rPr>
                      <m:t>)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811003"/>
              </p:ext>
            </p:extLst>
          </p:nvPr>
        </p:nvGraphicFramePr>
        <p:xfrm>
          <a:off x="1524000" y="2362200"/>
          <a:ext cx="6096000" cy="1112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57990"/>
              </p:ext>
            </p:extLst>
          </p:nvPr>
        </p:nvGraphicFramePr>
        <p:xfrm>
          <a:off x="1524000" y="3429000"/>
          <a:ext cx="6096000" cy="370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H2-H1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-6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84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Problem D: Placing a disk inside a polygon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0 correct solutions!</a:t>
            </a:r>
          </a:p>
          <a:p>
            <a:r>
              <a:rPr lang="en-US" b="1" dirty="0" smtClean="0"/>
              <a:t>Part 1</a:t>
            </a:r>
            <a:r>
              <a:rPr lang="en-US" dirty="0" smtClean="0"/>
              <a:t>: check polygon convexity: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Check outer product of every two consecutive vectors</a:t>
            </a:r>
          </a:p>
          <a:p>
            <a:pPr lvl="1"/>
            <a:r>
              <a:rPr lang="en-US" dirty="0" smtClean="0"/>
              <a:t>All positive or all negative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690" y="2514600"/>
            <a:ext cx="3052761" cy="262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523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Problem D: Placing a disk inside a polygon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Part 2:</a:t>
            </a:r>
            <a:r>
              <a:rPr lang="en-US" dirty="0" smtClean="0"/>
              <a:t> largest circle enclosed in convex polygon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Binary search over </a:t>
            </a:r>
            <a:r>
              <a:rPr lang="en-US" b="1" i="1" dirty="0" smtClean="0"/>
              <a:t>r</a:t>
            </a:r>
            <a:r>
              <a:rPr lang="en-US" dirty="0" smtClean="0"/>
              <a:t>, radius of the circle</a:t>
            </a:r>
          </a:p>
          <a:p>
            <a:pPr lvl="1"/>
            <a:r>
              <a:rPr lang="en-US" dirty="0" smtClean="0"/>
              <a:t>Check if a circle of radius </a:t>
            </a:r>
            <a:r>
              <a:rPr lang="en-US" i="1" dirty="0" smtClean="0"/>
              <a:t>r</a:t>
            </a:r>
            <a:r>
              <a:rPr lang="en-US" dirty="0" smtClean="0"/>
              <a:t> can be put inside the polygon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745" y="2286000"/>
            <a:ext cx="5791200" cy="226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73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Problem D: Placing a disk inside a polygon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Shrink polygon at least r units away from each edge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Shift one edge at time and cut the polygon</a:t>
                </a:r>
              </a:p>
              <a:p>
                <a:r>
                  <a:rPr lang="en-US" dirty="0" smtClean="0"/>
                  <a:t>Each cut takes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Overall complexity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𝑶</m:t>
                    </m:r>
                    <m:r>
                      <a:rPr lang="en-US" b="1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func>
                      <m:funcPr>
                        <m:ctrlPr>
                          <a:rPr lang="en-US" b="1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b="1" i="0" smtClean="0">
                            <a:latin typeface="Cambria Math"/>
                          </a:rPr>
                          <m:t>𝐥𝐨𝐠</m:t>
                        </m:r>
                      </m:fName>
                      <m:e>
                        <m:r>
                          <a:rPr lang="en-US" b="1" i="1" smtClean="0">
                            <a:latin typeface="Cambria Math"/>
                          </a:rPr>
                          <m:t>𝒏</m:t>
                        </m:r>
                        <m:r>
                          <a:rPr lang="en-US" b="1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 b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9800"/>
            <a:ext cx="5867400" cy="232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230" y="4724400"/>
            <a:ext cx="2018739" cy="162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70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Pouria</a:t>
            </a:r>
            <a:r>
              <a:rPr lang="en-US" dirty="0" smtClean="0"/>
              <a:t> </a:t>
            </a:r>
            <a:r>
              <a:rPr lang="en-US" dirty="0" err="1" smtClean="0"/>
              <a:t>Alimirzaei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5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</TotalTime>
  <Words>778</Words>
  <Application>Microsoft Office PowerPoint</Application>
  <PresentationFormat>On-screen Show (4:3)</PresentationFormat>
  <Paragraphs>177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10th Iran Internet  Contest</vt:lpstr>
      <vt:lpstr>Statistics (Submission to Solve)</vt:lpstr>
      <vt:lpstr>Statistics (Fastest to Average)</vt:lpstr>
      <vt:lpstr>Problem A: Setting up a Football Team</vt:lpstr>
      <vt:lpstr>Problem B: Fractals </vt:lpstr>
      <vt:lpstr>Problem G: Electing SSC Chair</vt:lpstr>
      <vt:lpstr>Problem H: Mastermind</vt:lpstr>
      <vt:lpstr>Problem H: Mastermind</vt:lpstr>
      <vt:lpstr>Problem F: Auctions</vt:lpstr>
      <vt:lpstr>Problem F: Auctions</vt:lpstr>
      <vt:lpstr>Problem C: Cutting a Cake</vt:lpstr>
      <vt:lpstr>Problem E: Hubs</vt:lpstr>
      <vt:lpstr>Problem E: Hubs</vt:lpstr>
      <vt:lpstr>Problem E: Hubs</vt:lpstr>
      <vt:lpstr>Problem E: Hubs</vt:lpstr>
      <vt:lpstr>Problem D: Placing a disk inside a polygon</vt:lpstr>
      <vt:lpstr>Problem D: Placing a disk inside a polygon</vt:lpstr>
      <vt:lpstr>Problem D: Placing a disk inside a polygon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10th Iran Internet Contest</dc:title>
  <dc:creator>Pouria</dc:creator>
  <cp:lastModifiedBy>Pouria</cp:lastModifiedBy>
  <cp:revision>191</cp:revision>
  <dcterms:created xsi:type="dcterms:W3CDTF">2012-12-19T10:23:23Z</dcterms:created>
  <dcterms:modified xsi:type="dcterms:W3CDTF">2012-12-22T19:48:18Z</dcterms:modified>
</cp:coreProperties>
</file>